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ora" charset="1" panose="00000500000000000000"/>
      <p:regular r:id="rId15"/>
    </p:embeddedFont>
    <p:embeddedFont>
      <p:font typeface="Source Han Sans JP" charset="1" panose="020B0400000000000000"/>
      <p:regular r:id="rId16"/>
    </p:embeddedFont>
    <p:embeddedFont>
      <p:font typeface="Source Han Sans JP Bold" charset="1" panose="020B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1923005"/>
            <a:ext cx="8096845" cy="240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6"/>
              </a:lnSpc>
            </a:pPr>
            <a:r>
              <a:rPr lang="en-US" sz="5069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Urban Planning Dashboard:TerraNova Galaxy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4789289"/>
            <a:ext cx="9335691" cy="49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F98AC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Integrating NASA Earth Observation Data for Sustainable Cities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5512147"/>
            <a:ext cx="9335691" cy="107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project designed for urban planners, sustainability analysts, and data scientists to leverage high-resolution satellite imagery and data products for evidence-based decision-making in rapidly evolving metropolitan areas.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4042" y="445889"/>
            <a:ext cx="10756106" cy="51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062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Foundations of the Sustainable Urban Dashboard Initiative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042" y="1259384"/>
            <a:ext cx="16939915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initiative aims to transform traditional urban planning processes by anchoring them in robust, globally consistent Earth observation data. We are moving beyond anecdotal evidence to create dynamic, data-driven insights for sustainable metropolitan growth.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4042" y="2278707"/>
            <a:ext cx="5534322" cy="2035671"/>
            <a:chOff x="0" y="0"/>
            <a:chExt cx="7379097" cy="27142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79081" cy="2714244"/>
            </a:xfrm>
            <a:custGeom>
              <a:avLst/>
              <a:gdLst/>
              <a:ahLst/>
              <a:cxnLst/>
              <a:rect r="r" b="b" t="t" l="l"/>
              <a:pathLst>
                <a:path h="2714244" w="73790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57161" y="0"/>
                  </a:lnTo>
                  <a:cubicBezTo>
                    <a:pt x="7324471" y="0"/>
                    <a:pt x="7379081" y="54610"/>
                    <a:pt x="7379081" y="121920"/>
                  </a:cubicBezTo>
                  <a:lnTo>
                    <a:pt x="7379081" y="2592324"/>
                  </a:lnTo>
                  <a:cubicBezTo>
                    <a:pt x="7379081" y="2659634"/>
                    <a:pt x="7324471" y="2714244"/>
                    <a:pt x="7257161" y="2714244"/>
                  </a:cubicBezTo>
                  <a:lnTo>
                    <a:pt x="121920" y="2714244"/>
                  </a:lnTo>
                  <a:cubicBezTo>
                    <a:pt x="54610" y="2714244"/>
                    <a:pt x="0" y="2659634"/>
                    <a:pt x="0" y="2592324"/>
                  </a:cubicBez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4042" y="2259658"/>
            <a:ext cx="5534322" cy="76200"/>
            <a:chOff x="0" y="0"/>
            <a:chExt cx="7379097" cy="101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79081" cy="101600"/>
            </a:xfrm>
            <a:custGeom>
              <a:avLst/>
              <a:gdLst/>
              <a:ahLst/>
              <a:cxnLst/>
              <a:rect r="r" b="b" t="t" l="l"/>
              <a:pathLst>
                <a:path h="101600" w="7379081">
                  <a:moveTo>
                    <a:pt x="0" y="0"/>
                  </a:moveTo>
                  <a:lnTo>
                    <a:pt x="7379081" y="0"/>
                  </a:lnTo>
                  <a:lnTo>
                    <a:pt x="7379081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" r="0" b="-2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188419" y="2025997"/>
            <a:ext cx="505569" cy="505569"/>
            <a:chOff x="0" y="0"/>
            <a:chExt cx="674092" cy="67409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0"/>
                  </a:moveTo>
                  <a:lnTo>
                    <a:pt x="674116" y="0"/>
                  </a:lnTo>
                  <a:lnTo>
                    <a:pt x="674116" y="674116"/>
                  </a:lnTo>
                  <a:lnTo>
                    <a:pt x="0" y="67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340075" y="2152352"/>
            <a:ext cx="202109" cy="252710"/>
            <a:chOff x="0" y="0"/>
            <a:chExt cx="269478" cy="33694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69494" cy="336931"/>
            </a:xfrm>
            <a:custGeom>
              <a:avLst/>
              <a:gdLst/>
              <a:ahLst/>
              <a:cxnLst/>
              <a:rect r="r" b="b" t="t" l="l"/>
              <a:pathLst>
                <a:path h="336931" w="269494">
                  <a:moveTo>
                    <a:pt x="0" y="0"/>
                  </a:moveTo>
                  <a:lnTo>
                    <a:pt x="269494" y="0"/>
                  </a:lnTo>
                  <a:lnTo>
                    <a:pt x="269494" y="336931"/>
                  </a:lnTo>
                  <a:lnTo>
                    <a:pt x="0" y="33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13" r="5" b="-141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61566" y="2690366"/>
            <a:ext cx="2010816" cy="2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Global Urban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1566" y="3010644"/>
            <a:ext cx="5159276" cy="11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core goal is to analyze </a:t>
            </a:r>
            <a:r>
              <a:rPr lang="en-US" sz="1312" b="true">
                <a:solidFill>
                  <a:srgbClr val="D6E5E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50 selected global cities</a:t>
            </a: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to identify patterns, evaluate current urban health, and model potential growth trajectories. This comparative analysis provides transferable insights for urban centers worldwide.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376839" y="2278707"/>
            <a:ext cx="5534323" cy="2035671"/>
            <a:chOff x="0" y="0"/>
            <a:chExt cx="7379097" cy="27142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79081" cy="2714244"/>
            </a:xfrm>
            <a:custGeom>
              <a:avLst/>
              <a:gdLst/>
              <a:ahLst/>
              <a:cxnLst/>
              <a:rect r="r" b="b" t="t" l="l"/>
              <a:pathLst>
                <a:path h="2714244" w="73790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57161" y="0"/>
                  </a:lnTo>
                  <a:cubicBezTo>
                    <a:pt x="7324471" y="0"/>
                    <a:pt x="7379081" y="54610"/>
                    <a:pt x="7379081" y="121920"/>
                  </a:cubicBezTo>
                  <a:lnTo>
                    <a:pt x="7379081" y="2592324"/>
                  </a:lnTo>
                  <a:cubicBezTo>
                    <a:pt x="7379081" y="2659634"/>
                    <a:pt x="7324471" y="2714244"/>
                    <a:pt x="7257161" y="2714244"/>
                  </a:cubicBezTo>
                  <a:lnTo>
                    <a:pt x="121920" y="2714244"/>
                  </a:lnTo>
                  <a:cubicBezTo>
                    <a:pt x="54610" y="2714244"/>
                    <a:pt x="0" y="2659634"/>
                    <a:pt x="0" y="2592324"/>
                  </a:cubicBez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376839" y="2259658"/>
            <a:ext cx="5534323" cy="76200"/>
            <a:chOff x="0" y="0"/>
            <a:chExt cx="7379097" cy="101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379081" cy="101600"/>
            </a:xfrm>
            <a:custGeom>
              <a:avLst/>
              <a:gdLst/>
              <a:ahLst/>
              <a:cxnLst/>
              <a:rect r="r" b="b" t="t" l="l"/>
              <a:pathLst>
                <a:path h="101600" w="7379081">
                  <a:moveTo>
                    <a:pt x="0" y="0"/>
                  </a:moveTo>
                  <a:lnTo>
                    <a:pt x="7379081" y="0"/>
                  </a:lnTo>
                  <a:lnTo>
                    <a:pt x="7379081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" r="0" b="-2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891215" y="2025997"/>
            <a:ext cx="505569" cy="505569"/>
            <a:chOff x="0" y="0"/>
            <a:chExt cx="674092" cy="67409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0"/>
                  </a:moveTo>
                  <a:lnTo>
                    <a:pt x="674116" y="0"/>
                  </a:lnTo>
                  <a:lnTo>
                    <a:pt x="674116" y="674116"/>
                  </a:lnTo>
                  <a:lnTo>
                    <a:pt x="0" y="67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042871" y="2152352"/>
            <a:ext cx="202109" cy="252710"/>
            <a:chOff x="0" y="0"/>
            <a:chExt cx="269478" cy="336947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69494" cy="336931"/>
            </a:xfrm>
            <a:custGeom>
              <a:avLst/>
              <a:gdLst/>
              <a:ahLst/>
              <a:cxnLst/>
              <a:rect r="r" b="b" t="t" l="l"/>
              <a:pathLst>
                <a:path h="336931" w="269494">
                  <a:moveTo>
                    <a:pt x="0" y="0"/>
                  </a:moveTo>
                  <a:lnTo>
                    <a:pt x="269494" y="0"/>
                  </a:lnTo>
                  <a:lnTo>
                    <a:pt x="269494" y="336931"/>
                  </a:lnTo>
                  <a:lnTo>
                    <a:pt x="0" y="33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13" r="5" b="-1418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564362" y="2690366"/>
            <a:ext cx="2421731" cy="2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Improving Urban Planning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64362" y="3010644"/>
            <a:ext cx="5159276" cy="111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dashboard serves as a central hub for metrics across population dynamics, land use efficiency, extent of built-up areas, and critical environmental sustainability indicators, ensuring holistic decision support.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079635" y="2278707"/>
            <a:ext cx="5534323" cy="2035671"/>
            <a:chOff x="0" y="0"/>
            <a:chExt cx="7379097" cy="27142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379081" cy="2714244"/>
            </a:xfrm>
            <a:custGeom>
              <a:avLst/>
              <a:gdLst/>
              <a:ahLst/>
              <a:cxnLst/>
              <a:rect r="r" b="b" t="t" l="l"/>
              <a:pathLst>
                <a:path h="2714244" w="73790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7257161" y="0"/>
                  </a:lnTo>
                  <a:cubicBezTo>
                    <a:pt x="7324471" y="0"/>
                    <a:pt x="7379081" y="54610"/>
                    <a:pt x="7379081" y="121920"/>
                  </a:cubicBezTo>
                  <a:lnTo>
                    <a:pt x="7379081" y="2592324"/>
                  </a:lnTo>
                  <a:cubicBezTo>
                    <a:pt x="7379081" y="2659634"/>
                    <a:pt x="7324471" y="2714244"/>
                    <a:pt x="7257161" y="2714244"/>
                  </a:cubicBezTo>
                  <a:lnTo>
                    <a:pt x="121920" y="2714244"/>
                  </a:lnTo>
                  <a:cubicBezTo>
                    <a:pt x="54610" y="2714244"/>
                    <a:pt x="0" y="2659634"/>
                    <a:pt x="0" y="2592324"/>
                  </a:cubicBez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2079635" y="2259658"/>
            <a:ext cx="5534323" cy="76200"/>
            <a:chOff x="0" y="0"/>
            <a:chExt cx="7379097" cy="1016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7379081" cy="101600"/>
            </a:xfrm>
            <a:custGeom>
              <a:avLst/>
              <a:gdLst/>
              <a:ahLst/>
              <a:cxnLst/>
              <a:rect r="r" b="b" t="t" l="l"/>
              <a:pathLst>
                <a:path h="101600" w="7379081">
                  <a:moveTo>
                    <a:pt x="0" y="0"/>
                  </a:moveTo>
                  <a:lnTo>
                    <a:pt x="7379081" y="0"/>
                  </a:lnTo>
                  <a:lnTo>
                    <a:pt x="7379081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" r="0" b="-2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594011" y="2025997"/>
            <a:ext cx="505569" cy="505569"/>
            <a:chOff x="0" y="0"/>
            <a:chExt cx="674092" cy="674092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0"/>
                  </a:moveTo>
                  <a:lnTo>
                    <a:pt x="674116" y="0"/>
                  </a:lnTo>
                  <a:lnTo>
                    <a:pt x="674116" y="674116"/>
                  </a:lnTo>
                  <a:lnTo>
                    <a:pt x="0" y="674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745667" y="2152352"/>
            <a:ext cx="202109" cy="252710"/>
            <a:chOff x="0" y="0"/>
            <a:chExt cx="269478" cy="336947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269494" cy="336931"/>
            </a:xfrm>
            <a:custGeom>
              <a:avLst/>
              <a:gdLst/>
              <a:ahLst/>
              <a:cxnLst/>
              <a:rect r="r" b="b" t="t" l="l"/>
              <a:pathLst>
                <a:path h="336931" w="269494">
                  <a:moveTo>
                    <a:pt x="0" y="0"/>
                  </a:moveTo>
                  <a:lnTo>
                    <a:pt x="269494" y="0"/>
                  </a:lnTo>
                  <a:lnTo>
                    <a:pt x="269494" y="336931"/>
                  </a:lnTo>
                  <a:lnTo>
                    <a:pt x="0" y="33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413" r="5" b="-1418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267159" y="2690366"/>
            <a:ext cx="2615505" cy="2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0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Leveraging NASA Earth Data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67159" y="3010644"/>
            <a:ext cx="5159276" cy="8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 integrate publicly available, high-quality NASA datasets, including MODIS for terrestrial metrics, OMI for atmospheric composition, and specialized population and land change products.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4042" y="4557564"/>
            <a:ext cx="6471196" cy="40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Key Datasets for Environmental Assessment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4042" y="5329981"/>
            <a:ext cx="9999464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b="true" sz="1312">
                <a:solidFill>
                  <a:srgbClr val="D6E5E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MODIS (Moderate Resolution Imaging Spectroradiometer):</a:t>
            </a: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Used for quantifying vegetation health (NDVI) and urban heat island effects (Land Surface Temperature/LST). Crucial for assessing green space viability and thermal comfort.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74042" y="5927972"/>
            <a:ext cx="9999464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b="true" sz="1312">
                <a:solidFill>
                  <a:srgbClr val="D6E5E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OMI (Ozone Monitoring Instrument):</a:t>
            </a: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Provides detailed data on key atmospheric pollutants, such as NO2 and aerosols. Essential for calculating city-level air quality metrics and understanding public health impacts.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4042" y="6525965"/>
            <a:ext cx="9999464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b="true" sz="1312">
                <a:solidFill>
                  <a:srgbClr val="D6E5E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SEDAC (Socioeconomic Data and Applications Center):</a:t>
            </a: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Incorporates high-resolution global human population datasets to map population density and urban growth patterns, linking demographic pressures to environmental stress.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74042" y="7123956"/>
            <a:ext cx="9999464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b="true" sz="1312">
                <a:solidFill>
                  <a:srgbClr val="D6E5E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Trends.Earth / MASADA:</a:t>
            </a:r>
            <a:r>
              <a:rPr lang="en-US" sz="1312">
                <a:solidFill>
                  <a:srgbClr val="D6E5E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Provides sophisticated analysis of land degradation and land cover change, specifically identifying and tracking the expansion of impervious and built-up areas over time.</a:t>
            </a: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1094095" y="5405884"/>
            <a:ext cx="3033564" cy="1685181"/>
            <a:chOff x="0" y="0"/>
            <a:chExt cx="4044752" cy="2246908"/>
          </a:xfrm>
        </p:grpSpPr>
        <p:sp>
          <p:nvSpPr>
            <p:cNvPr name="Freeform 46" id="46" descr="preencoded.png"/>
            <p:cNvSpPr/>
            <p:nvPr/>
          </p:nvSpPr>
          <p:spPr>
            <a:xfrm flipH="false" flipV="false" rot="0">
              <a:off x="0" y="0"/>
              <a:ext cx="4044696" cy="2246884"/>
            </a:xfrm>
            <a:custGeom>
              <a:avLst/>
              <a:gdLst/>
              <a:ahLst/>
              <a:cxnLst/>
              <a:rect r="r" b="b" t="t" l="l"/>
              <a:pathLst>
                <a:path h="2246884" w="4044696">
                  <a:moveTo>
                    <a:pt x="0" y="0"/>
                  </a:moveTo>
                  <a:lnTo>
                    <a:pt x="4044696" y="0"/>
                  </a:lnTo>
                  <a:lnTo>
                    <a:pt x="4044696" y="2246884"/>
                  </a:lnTo>
                  <a:lnTo>
                    <a:pt x="0" y="2246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8" r="-1" b="-99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674042" y="7949505"/>
            <a:ext cx="16939915" cy="1872555"/>
            <a:chOff x="0" y="0"/>
            <a:chExt cx="22586553" cy="24967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2586443" cy="2496693"/>
            </a:xfrm>
            <a:custGeom>
              <a:avLst/>
              <a:gdLst/>
              <a:ahLst/>
              <a:cxnLst/>
              <a:rect r="r" b="b" t="t" l="l"/>
              <a:pathLst>
                <a:path h="2496693" w="22586443">
                  <a:moveTo>
                    <a:pt x="0" y="33655"/>
                  </a:moveTo>
                  <a:cubicBezTo>
                    <a:pt x="0" y="15113"/>
                    <a:pt x="15113" y="0"/>
                    <a:pt x="33655" y="0"/>
                  </a:cubicBezTo>
                  <a:lnTo>
                    <a:pt x="22552788" y="0"/>
                  </a:lnTo>
                  <a:cubicBezTo>
                    <a:pt x="22571456" y="0"/>
                    <a:pt x="22586443" y="15113"/>
                    <a:pt x="22586443" y="33655"/>
                  </a:cubicBezTo>
                  <a:lnTo>
                    <a:pt x="22586443" y="2463038"/>
                  </a:lnTo>
                  <a:cubicBezTo>
                    <a:pt x="22586443" y="2481707"/>
                    <a:pt x="22571329" y="2496693"/>
                    <a:pt x="22552788" y="2496693"/>
                  </a:cubicBezTo>
                  <a:lnTo>
                    <a:pt x="33655" y="2496693"/>
                  </a:lnTo>
                  <a:cubicBezTo>
                    <a:pt x="14986" y="2496693"/>
                    <a:pt x="0" y="2481580"/>
                    <a:pt x="0" y="2463038"/>
                  </a:cubicBezTo>
                  <a:close/>
                </a:path>
              </a:pathLst>
            </a:custGeom>
            <a:solidFill>
              <a:srgbClr val="49042A"/>
            </a:solidFill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842516" y="8180486"/>
            <a:ext cx="297359" cy="237828"/>
            <a:chOff x="0" y="0"/>
            <a:chExt cx="396478" cy="317103"/>
          </a:xfrm>
        </p:grpSpPr>
        <p:sp>
          <p:nvSpPr>
            <p:cNvPr name="Freeform 50" id="50" descr="preencoded.png"/>
            <p:cNvSpPr/>
            <p:nvPr/>
          </p:nvSpPr>
          <p:spPr>
            <a:xfrm flipH="false" flipV="false" rot="0">
              <a:off x="0" y="0"/>
              <a:ext cx="396494" cy="317119"/>
            </a:xfrm>
            <a:custGeom>
              <a:avLst/>
              <a:gdLst/>
              <a:ahLst/>
              <a:cxnLst/>
              <a:rect r="r" b="b" t="t" l="l"/>
              <a:pathLst>
                <a:path h="317119" w="396494">
                  <a:moveTo>
                    <a:pt x="0" y="0"/>
                  </a:moveTo>
                  <a:lnTo>
                    <a:pt x="396494" y="0"/>
                  </a:lnTo>
                  <a:lnTo>
                    <a:pt x="396494" y="317119"/>
                  </a:lnTo>
                  <a:lnTo>
                    <a:pt x="0" y="317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15" r="3" b="-410"/>
              </a:stretch>
            </a:blip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308347" y="8141047"/>
            <a:ext cx="7045673" cy="31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Introducing the Z Metric: The Consolidated Sustainability Score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8347" y="8587829"/>
            <a:ext cx="16137136" cy="3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Z Metric is a composite index designed to provide a single, actionable score for the environmental sustainability of a metropolitan area. It mathematically combines and normalizes four essential inputs: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8347" y="9009012"/>
            <a:ext cx="16137136" cy="5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 b="true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Z Metric Components:</a:t>
            </a:r>
            <a:r>
              <a:rPr lang="en-US" sz="1312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Normalized Difference Vegetation Index (NDVI), Air Quality Index (derived from OMI data), Surface Temperature Anomalies (LST), and Built-Up Density. A higher Z score indicates greater environmental health and sustainability performance.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" y="1524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93371" y="2332312"/>
            <a:ext cx="12508077" cy="6222768"/>
          </a:xfrm>
          <a:custGeom>
            <a:avLst/>
            <a:gdLst/>
            <a:ahLst/>
            <a:cxnLst/>
            <a:rect r="r" b="b" t="t" l="l"/>
            <a:pathLst>
              <a:path h="6222768" w="12508077">
                <a:moveTo>
                  <a:pt x="0" y="0"/>
                </a:moveTo>
                <a:lnTo>
                  <a:pt x="12508076" y="0"/>
                </a:lnTo>
                <a:lnTo>
                  <a:pt x="12508076" y="6222768"/>
                </a:lnTo>
                <a:lnTo>
                  <a:pt x="0" y="622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5332" y="971550"/>
            <a:ext cx="5489228" cy="315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1"/>
              </a:lnSpc>
            </a:pPr>
            <a:r>
              <a:rPr lang="en-US" sz="65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USAGE DEMO</a:t>
            </a:r>
          </a:p>
          <a:p>
            <a:pPr algn="ctr">
              <a:lnSpc>
                <a:spcPts val="8391"/>
              </a:lnSpc>
            </a:pPr>
          </a:p>
          <a:p>
            <a:pPr algn="ctr">
              <a:lnSpc>
                <a:spcPts val="839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89422" y="8964348"/>
            <a:ext cx="15213955" cy="55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This is the opening of dashboard alongside map marked with top 50 cities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800" y="3048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93371" y="3477447"/>
            <a:ext cx="11301259" cy="6017920"/>
          </a:xfrm>
          <a:custGeom>
            <a:avLst/>
            <a:gdLst/>
            <a:ahLst/>
            <a:cxnLst/>
            <a:rect r="r" b="b" t="t" l="l"/>
            <a:pathLst>
              <a:path h="6017920" w="11301259">
                <a:moveTo>
                  <a:pt x="0" y="0"/>
                </a:moveTo>
                <a:lnTo>
                  <a:pt x="11301258" y="0"/>
                </a:lnTo>
                <a:lnTo>
                  <a:pt x="11301258" y="6017920"/>
                </a:lnTo>
                <a:lnTo>
                  <a:pt x="0" y="60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04394" y="797422"/>
            <a:ext cx="13727184" cy="114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Clicking on a dot gives the citiies population along with environmental quality major problems faced and major solutions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4572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93371" y="3157250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8" y="0"/>
                </a:lnTo>
                <a:lnTo>
                  <a:pt x="11301258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6694078" cy="108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sz="338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The green dot represent planned future cities option which urban planner may find benificial along with why cities are great for environment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600" y="6096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618385" y="2087703"/>
            <a:ext cx="3051229" cy="6111594"/>
          </a:xfrm>
          <a:custGeom>
            <a:avLst/>
            <a:gdLst/>
            <a:ahLst/>
            <a:cxnLst/>
            <a:rect r="r" b="b" t="t" l="l"/>
            <a:pathLst>
              <a:path h="6111594" w="3051229">
                <a:moveTo>
                  <a:pt x="0" y="0"/>
                </a:moveTo>
                <a:lnTo>
                  <a:pt x="3051230" y="0"/>
                </a:lnTo>
                <a:lnTo>
                  <a:pt x="3051230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0785" y="2240103"/>
            <a:ext cx="3051229" cy="6111594"/>
          </a:xfrm>
          <a:custGeom>
            <a:avLst/>
            <a:gdLst/>
            <a:ahLst/>
            <a:cxnLst/>
            <a:rect r="r" b="b" t="t" l="l"/>
            <a:pathLst>
              <a:path h="6111594" w="3051229">
                <a:moveTo>
                  <a:pt x="0" y="0"/>
                </a:moveTo>
                <a:lnTo>
                  <a:pt x="3051230" y="0"/>
                </a:lnTo>
                <a:lnTo>
                  <a:pt x="3051230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6194" y="1000125"/>
            <a:ext cx="15663531" cy="44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sz="275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interactive filters charts and legend make the website more functional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DAG065yXpqg</dc:identifier>
  <dcterms:modified xsi:type="dcterms:W3CDTF">2011-08-01T06:04:30Z</dcterms:modified>
  <cp:revision>1</cp:revision>
  <dc:title>Urban-Planning-Dashboard.pptx</dc:title>
</cp:coreProperties>
</file>